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70" r:id="rId6"/>
    <p:sldId id="260" r:id="rId7"/>
    <p:sldId id="272" r:id="rId8"/>
    <p:sldId id="273" r:id="rId9"/>
    <p:sldId id="261" r:id="rId10"/>
    <p:sldId id="267" r:id="rId11"/>
    <p:sldId id="262" r:id="rId12"/>
    <p:sldId id="274" r:id="rId13"/>
    <p:sldId id="271" r:id="rId14"/>
    <p:sldId id="263" r:id="rId15"/>
    <p:sldId id="268" r:id="rId16"/>
    <p:sldId id="275" r:id="rId17"/>
    <p:sldId id="264" r:id="rId18"/>
    <p:sldId id="266" r:id="rId19"/>
    <p:sldId id="265" r:id="rId20"/>
    <p:sldId id="269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72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41FEA-508A-40D3-B1D7-E1B02FFE13D8}" type="datetimeFigureOut">
              <a:rPr lang="ru-RU" smtClean="0"/>
              <a:t>17.05.2026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01EC7C9-D6E1-4542-9B32-754F58967DA4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41FEA-508A-40D3-B1D7-E1B02FFE13D8}" type="datetimeFigureOut">
              <a:rPr lang="ru-RU" smtClean="0"/>
              <a:t>17.05.2026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C7C9-D6E1-4542-9B32-754F58967D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41FEA-508A-40D3-B1D7-E1B02FFE13D8}" type="datetimeFigureOut">
              <a:rPr lang="ru-RU" smtClean="0"/>
              <a:t>17.05.2026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C7C9-D6E1-4542-9B32-754F58967D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1241FEA-508A-40D3-B1D7-E1B02FFE13D8}" type="datetimeFigureOut">
              <a:rPr lang="ru-RU" smtClean="0"/>
              <a:t>17.05.2026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301EC7C9-D6E1-4542-9B32-754F58967DA4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41FEA-508A-40D3-B1D7-E1B02FFE13D8}" type="datetimeFigureOut">
              <a:rPr lang="ru-RU" smtClean="0"/>
              <a:t>17.05.2026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C7C9-D6E1-4542-9B32-754F58967DA4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41FEA-508A-40D3-B1D7-E1B02FFE13D8}" type="datetimeFigureOut">
              <a:rPr lang="ru-RU" smtClean="0"/>
              <a:t>17.05.2026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C7C9-D6E1-4542-9B32-754F58967DA4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C7C9-D6E1-4542-9B32-754F58967DA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41FEA-508A-40D3-B1D7-E1B02FFE13D8}" type="datetimeFigureOut">
              <a:rPr lang="ru-RU" smtClean="0"/>
              <a:t>17.05.2026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41FEA-508A-40D3-B1D7-E1B02FFE13D8}" type="datetimeFigureOut">
              <a:rPr lang="ru-RU" smtClean="0"/>
              <a:t>17.05.2026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C7C9-D6E1-4542-9B32-754F58967DA4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41FEA-508A-40D3-B1D7-E1B02FFE13D8}" type="datetimeFigureOut">
              <a:rPr lang="ru-RU" smtClean="0"/>
              <a:t>17.05.2026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C7C9-D6E1-4542-9B32-754F58967D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1241FEA-508A-40D3-B1D7-E1B02FFE13D8}" type="datetimeFigureOut">
              <a:rPr lang="ru-RU" smtClean="0"/>
              <a:t>17.05.2026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01EC7C9-D6E1-4542-9B32-754F58967DA4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41FEA-508A-40D3-B1D7-E1B02FFE13D8}" type="datetimeFigureOut">
              <a:rPr lang="ru-RU" smtClean="0"/>
              <a:t>17.05.2026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01EC7C9-D6E1-4542-9B32-754F58967DA4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1241FEA-508A-40D3-B1D7-E1B02FFE13D8}" type="datetimeFigureOut">
              <a:rPr lang="ru-RU" smtClean="0"/>
              <a:t>17.05.2026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301EC7C9-D6E1-4542-9B32-754F58967DA4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jpeg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692696"/>
            <a:ext cx="8305800" cy="1981200"/>
          </a:xfrm>
        </p:spPr>
        <p:txBody>
          <a:bodyPr/>
          <a:lstStyle/>
          <a:p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Выступление по теме проекта: «Наши друзья звуки и буквы»</a:t>
            </a: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3113572"/>
          </a:xfrm>
        </p:spPr>
        <p:txBody>
          <a:bodyPr/>
          <a:lstStyle/>
          <a:p>
            <a:pPr marL="2247900" marR="269240"/>
            <a:r>
              <a:rPr lang="ru-RU" sz="24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Подготовили и провели: </a:t>
            </a:r>
            <a:endParaRPr lang="ru-RU" sz="1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47900" marR="269240"/>
            <a:r>
              <a:rPr lang="ru-RU" sz="24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97480" marR="269240">
              <a:spcAft>
                <a:spcPts val="0"/>
              </a:spcAft>
            </a:pPr>
            <a:r>
              <a:rPr lang="ru-RU" sz="24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Учитель-логопед: Никитина И.А.</a:t>
            </a:r>
            <a:endParaRPr lang="ru-RU" sz="1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47900" marR="269240" indent="449580"/>
            <a:r>
              <a:rPr lang="ru-RU" sz="24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Воспитатели: Бирюкова Т.Б       Голубева В.А.                                                                                                   </a:t>
            </a:r>
            <a:endParaRPr lang="ru-RU" sz="1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Санкт – Петербург 2026</a:t>
            </a:r>
            <a:r>
              <a:rPr lang="ru-RU" sz="2400" kern="1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22908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полина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43188" y="0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572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381673"/>
            <a:ext cx="2250499" cy="3000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501008"/>
            <a:ext cx="2123976" cy="2831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23" r="6918"/>
          <a:stretch/>
        </p:blipFill>
        <p:spPr bwMode="auto">
          <a:xfrm>
            <a:off x="6714112" y="404664"/>
            <a:ext cx="2106360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924" y="404664"/>
            <a:ext cx="2233514" cy="2977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44642" y="375590"/>
            <a:ext cx="3947298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Лепка букв</a:t>
            </a:r>
          </a:p>
          <a:p>
            <a:pPr algn="ctr"/>
            <a:r>
              <a:rPr lang="ru-RU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из соленого теста</a:t>
            </a:r>
          </a:p>
        </p:txBody>
      </p:sp>
    </p:spTree>
    <p:extLst>
      <p:ext uri="{BB962C8B-B14F-4D97-AF65-F5344CB8AC3E}">
        <p14:creationId xmlns:p14="http://schemas.microsoft.com/office/powerpoint/2010/main" val="15835464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4355109"/>
            <a:ext cx="2520280" cy="216586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0112" y="4287238"/>
            <a:ext cx="2641035" cy="226963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38236" y="188640"/>
            <a:ext cx="51794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Игры с буквами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925455" y="1124356"/>
            <a:ext cx="306000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«Волшебный мешочек».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20834" y="4105143"/>
            <a:ext cx="25763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«</a:t>
            </a:r>
            <a:r>
              <a:rPr lang="ru-RU" sz="2000" b="1" dirty="0"/>
              <a:t>Подружи буквы».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1" y="1509712"/>
            <a:ext cx="3360000" cy="252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9182" y="1502865"/>
            <a:ext cx="3359999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6721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99592" y="260648"/>
            <a:ext cx="69254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Работа с родителями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5184" t="5660"/>
          <a:stretch/>
        </p:blipFill>
        <p:spPr>
          <a:xfrm>
            <a:off x="395536" y="1520786"/>
            <a:ext cx="2310325" cy="388843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12565" t="44860" r="19583"/>
          <a:stretch/>
        </p:blipFill>
        <p:spPr>
          <a:xfrm>
            <a:off x="3419872" y="2780928"/>
            <a:ext cx="2398836" cy="259228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20146" r="14375"/>
          <a:stretch/>
        </p:blipFill>
        <p:spPr>
          <a:xfrm>
            <a:off x="6444208" y="1592791"/>
            <a:ext cx="1872208" cy="381642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958532" y="5557332"/>
            <a:ext cx="14334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Пенопласт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111637" y="5536684"/>
            <a:ext cx="14830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Пластилин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791333" y="5511822"/>
            <a:ext cx="103368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Картон</a:t>
            </a:r>
          </a:p>
        </p:txBody>
      </p:sp>
    </p:spTree>
    <p:extLst>
      <p:ext uri="{BB962C8B-B14F-4D97-AF65-F5344CB8AC3E}">
        <p14:creationId xmlns:p14="http://schemas.microsoft.com/office/powerpoint/2010/main" val="7869928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4872" y="1340768"/>
            <a:ext cx="2859300" cy="381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298" y="2708920"/>
            <a:ext cx="2859300" cy="381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454" y="1196752"/>
            <a:ext cx="2859272" cy="381642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05245" y="188640"/>
            <a:ext cx="79006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Рассказываем про буквы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658315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лёня для И.А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43188" y="0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933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7555" t="22677"/>
          <a:stretch/>
        </p:blipFill>
        <p:spPr>
          <a:xfrm>
            <a:off x="2561999" y="4005064"/>
            <a:ext cx="2433732" cy="271270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885" y="1556792"/>
            <a:ext cx="2085876" cy="277968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4669" t="34881" b="21653"/>
          <a:stretch/>
        </p:blipFill>
        <p:spPr>
          <a:xfrm>
            <a:off x="5004048" y="1524854"/>
            <a:ext cx="3876133" cy="235514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03648" y="260648"/>
            <a:ext cx="605043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Дидактические игры с буквами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1124744"/>
            <a:ext cx="788517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«Подари подарок букве»                                            «Подружи буквы»</a:t>
            </a:r>
          </a:p>
        </p:txBody>
      </p:sp>
    </p:spTree>
    <p:extLst>
      <p:ext uri="{BB962C8B-B14F-4D97-AF65-F5344CB8AC3E}">
        <p14:creationId xmlns:p14="http://schemas.microsoft.com/office/powerpoint/2010/main" val="20182173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2" b="10958"/>
          <a:stretch/>
        </p:blipFill>
        <p:spPr bwMode="auto">
          <a:xfrm>
            <a:off x="395536" y="1340768"/>
            <a:ext cx="4248472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0112" y="2428700"/>
            <a:ext cx="2865368" cy="381033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619672" y="260648"/>
            <a:ext cx="5886355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семейного творчества </a:t>
            </a:r>
          </a:p>
          <a:p>
            <a:pPr algn="ctr"/>
            <a:r>
              <a:rPr lang="ru-RU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 Наши друзья буквы</a:t>
            </a:r>
            <a:endParaRPr lang="ru-RU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88571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546413"/>
            <a:ext cx="3055117" cy="2098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305788"/>
            <a:ext cx="4584219" cy="2059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4" t="6813" r="29796" b="9368"/>
          <a:stretch/>
        </p:blipFill>
        <p:spPr bwMode="auto">
          <a:xfrm>
            <a:off x="755576" y="1381511"/>
            <a:ext cx="3271623" cy="2427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79" b="27860"/>
          <a:stretch/>
        </p:blipFill>
        <p:spPr bwMode="auto">
          <a:xfrm>
            <a:off x="6221158" y="4077072"/>
            <a:ext cx="1747575" cy="2183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45387" y="429716"/>
            <a:ext cx="485158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Альбом о буквах в стихах</a:t>
            </a:r>
          </a:p>
        </p:txBody>
      </p:sp>
    </p:spTree>
    <p:extLst>
      <p:ext uri="{BB962C8B-B14F-4D97-AF65-F5344CB8AC3E}">
        <p14:creationId xmlns:p14="http://schemas.microsoft.com/office/powerpoint/2010/main" val="32371873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5" b="22323"/>
          <a:stretch/>
        </p:blipFill>
        <p:spPr bwMode="auto">
          <a:xfrm>
            <a:off x="268175" y="1547325"/>
            <a:ext cx="2859300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8" r="4300" b="20671"/>
          <a:stretch/>
        </p:blipFill>
        <p:spPr bwMode="auto">
          <a:xfrm>
            <a:off x="3324177" y="3573016"/>
            <a:ext cx="2664296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10" t="20777"/>
          <a:stretch/>
        </p:blipFill>
        <p:spPr bwMode="auto">
          <a:xfrm>
            <a:off x="6236914" y="1441325"/>
            <a:ext cx="2427252" cy="3020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27784" y="332656"/>
            <a:ext cx="3609130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Игры с песком</a:t>
            </a:r>
          </a:p>
          <a:p>
            <a:pPr algn="ctr"/>
            <a:r>
              <a:rPr lang="ru-RU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на световом столе</a:t>
            </a:r>
          </a:p>
        </p:txBody>
      </p:sp>
    </p:spTree>
    <p:extLst>
      <p:ext uri="{BB962C8B-B14F-4D97-AF65-F5344CB8AC3E}">
        <p14:creationId xmlns:p14="http://schemas.microsoft.com/office/powerpoint/2010/main" val="3810886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412776"/>
            <a:ext cx="8064896" cy="4059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ru-RU" sz="24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Проблема</a:t>
            </a:r>
          </a:p>
          <a:p>
            <a:pPr>
              <a:spcAft>
                <a:spcPts val="800"/>
              </a:spcAft>
            </a:pPr>
            <a:r>
              <a:rPr lang="ru-RU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 детей с тяжелым нарушением  речи  из-за недоразвития многих  компонентов устной речи недостаточно сформированы предпосылки к обучению  грамоте.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400" b="1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Ц</a:t>
            </a:r>
            <a:r>
              <a:rPr lang="ru-RU" sz="2400" b="1" dirty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ель проекта : «Обучение элементам грамоты старших дошкольников с ТНР через использование игровых приемов, наглядно-дидактического материала».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400" b="1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582285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43" t="29489"/>
          <a:stretch/>
        </p:blipFill>
        <p:spPr>
          <a:xfrm>
            <a:off x="251520" y="1265858"/>
            <a:ext cx="3599910" cy="234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2294"/>
          <a:stretch/>
        </p:blipFill>
        <p:spPr>
          <a:xfrm>
            <a:off x="4757227" y="1244316"/>
            <a:ext cx="4010481" cy="2340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835696" y="188640"/>
            <a:ext cx="5143524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Открытое мероприятие </a:t>
            </a:r>
          </a:p>
          <a:p>
            <a:pPr algn="ctr"/>
            <a:r>
              <a:rPr lang="ru-RU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«Сказка о буквах и звуках»</a:t>
            </a:r>
            <a:endParaRPr lang="ru-RU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01" b="9051"/>
          <a:stretch/>
        </p:blipFill>
        <p:spPr>
          <a:xfrm>
            <a:off x="899592" y="3789040"/>
            <a:ext cx="6438940" cy="2792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0415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700808"/>
            <a:ext cx="74740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3026179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496944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Задачи проекта:</a:t>
            </a:r>
            <a:endParaRPr lang="ru-RU" sz="2000" b="1" dirty="0">
              <a:effectLst/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ru-RU" kern="100" dirty="0">
                <a:effectLst/>
                <a:latin typeface="Times New Roman"/>
                <a:ea typeface="Calibri"/>
                <a:cs typeface="Times New Roman"/>
              </a:rPr>
              <a:t>1.</a:t>
            </a:r>
            <a:r>
              <a:rPr lang="ru-RU" kern="100" dirty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 Развивать фонематическое восприятие.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kern="100" dirty="0">
                <a:effectLst/>
                <a:latin typeface="Times New Roman"/>
                <a:ea typeface="Calibri"/>
                <a:cs typeface="Times New Roman"/>
              </a:rPr>
              <a:t>2.Обучать детей дифференцировать звуки по звонкости – глухости, твердости – мягкости.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kern="100" dirty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3.Совершенствовать навык </a:t>
            </a:r>
            <a:r>
              <a:rPr lang="ru-RU" kern="100" dirty="0" err="1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звукослогового</a:t>
            </a:r>
            <a:r>
              <a:rPr lang="ru-RU" kern="100" dirty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 анализа и синтеза.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kern="100" dirty="0">
                <a:effectLst/>
                <a:latin typeface="Times New Roman"/>
                <a:ea typeface="Calibri"/>
                <a:cs typeface="Times New Roman"/>
              </a:rPr>
              <a:t>4.Закрепить знания букв русского алфавита, их зрительный образ.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kern="100" dirty="0">
                <a:effectLst/>
                <a:latin typeface="Times New Roman"/>
                <a:ea typeface="Calibri"/>
                <a:cs typeface="Times New Roman"/>
              </a:rPr>
              <a:t>5. Способствовать преодолению ошибок в написании букв.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kern="100" dirty="0">
                <a:effectLst/>
                <a:latin typeface="Times New Roman"/>
                <a:ea typeface="Calibri"/>
                <a:cs typeface="Times New Roman"/>
              </a:rPr>
              <a:t>4. </a:t>
            </a:r>
            <a:r>
              <a:rPr lang="ru-RU" kern="100" dirty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Совершенствовать навык </a:t>
            </a:r>
            <a:r>
              <a:rPr lang="ru-RU" kern="100" dirty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чтения слогов, слов</a:t>
            </a:r>
            <a:r>
              <a:rPr lang="ru-RU" kern="100" dirty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 с пройденными буквами.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kern="100" dirty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5. Развивать мелкую моторику пальцев, кистей рук:</a:t>
            </a:r>
            <a:br>
              <a:rPr lang="ru-RU" kern="100" dirty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</a:br>
            <a:r>
              <a:rPr lang="ru-RU" kern="100" dirty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6. Развивать психические процессы у детей: восприятие, память, мышление.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kern="100" dirty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7. Повышать коммуникативные, творческие способности детей.</a:t>
            </a:r>
            <a:br>
              <a:rPr lang="ru-RU" kern="100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</a:br>
            <a:r>
              <a:rPr lang="ru-RU" kern="100" dirty="0">
                <a:effectLst/>
                <a:latin typeface="Times New Roman"/>
                <a:ea typeface="Calibri"/>
                <a:cs typeface="Times New Roman"/>
              </a:rPr>
              <a:t>8. Повышать мотивацию, интерес к логопедическим занятиям, приобщать детей к процессу познания.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389587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88640"/>
            <a:ext cx="78488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effectLst/>
                <a:latin typeface="Times New Roman"/>
                <a:ea typeface="Times New Roman"/>
              </a:rPr>
              <a:t>Этапы реализации проекта </a:t>
            </a:r>
          </a:p>
          <a:p>
            <a:pPr algn="ctr"/>
            <a:r>
              <a:rPr lang="ru-RU" sz="2400" b="1" kern="1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1 этап - Подготовительный. </a:t>
            </a:r>
            <a:endParaRPr lang="ru-RU" sz="2400" b="1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0" b="4210"/>
          <a:stretch/>
        </p:blipFill>
        <p:spPr bwMode="auto">
          <a:xfrm>
            <a:off x="323528" y="1628800"/>
            <a:ext cx="3763707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0" r="4664" b="7378"/>
          <a:stretch/>
        </p:blipFill>
        <p:spPr bwMode="auto">
          <a:xfrm>
            <a:off x="4614850" y="1628800"/>
            <a:ext cx="3701566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75037" y="1139552"/>
            <a:ext cx="62243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Пособие «Планета Звуков» и карточки «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</a:rPr>
              <a:t>Звуковички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1166952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0112" y="4346539"/>
            <a:ext cx="2799715" cy="213311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t="5224" b="2651"/>
          <a:stretch/>
        </p:blipFill>
        <p:spPr>
          <a:xfrm>
            <a:off x="304359" y="1268761"/>
            <a:ext cx="3043505" cy="23762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521" y="4346539"/>
            <a:ext cx="2773296" cy="21023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1136314"/>
            <a:ext cx="1855949" cy="25273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7543" y="1236684"/>
            <a:ext cx="1824965" cy="242701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286000" y="-1464647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«Звуковые мячи», схемы «Звуки речи», «Гласные, согласные звуки», «Звуки и буквы»..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6524" y="706408"/>
            <a:ext cx="216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«Звуки и буквы».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724128" y="3773018"/>
            <a:ext cx="22075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«Звуковые мячи»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761819" y="167170"/>
            <a:ext cx="15983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/>
              <a:t>Схемы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331640" y="3861048"/>
            <a:ext cx="17005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«Звуки речи»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13594" y="751945"/>
            <a:ext cx="33951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«Гласные, согласные звуки»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62486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59832" y="260648"/>
            <a:ext cx="3479158" cy="468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effectLst/>
                <a:latin typeface="Times New Roman"/>
                <a:ea typeface="Times New Roman"/>
                <a:cs typeface="Times New Roman"/>
              </a:rPr>
              <a:t>II этап – Практический</a:t>
            </a:r>
            <a:endParaRPr lang="ru-RU" sz="2400" b="1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008527"/>
            <a:ext cx="2448272" cy="326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3989" y="2132856"/>
            <a:ext cx="2430001" cy="32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31367" y="756703"/>
            <a:ext cx="31379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игры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20072" y="1582061"/>
            <a:ext cx="29271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«Подбери мяч по цвету»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1577113"/>
            <a:ext cx="33906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«Любимая песня </a:t>
            </a:r>
            <a:r>
              <a:rPr lang="ru-RU" dirty="0" err="1">
                <a:solidFill>
                  <a:prstClr val="black"/>
                </a:solidFill>
              </a:rPr>
              <a:t>Звуковичка</a:t>
            </a:r>
            <a:r>
              <a:rPr lang="ru-RU" dirty="0">
                <a:solidFill>
                  <a:prstClr val="black"/>
                </a:solidFill>
              </a:rPr>
              <a:t>»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8191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8024" y="1916832"/>
            <a:ext cx="3132000" cy="41674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1916831"/>
            <a:ext cx="3132000" cy="4176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915816" y="332656"/>
            <a:ext cx="31379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игры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342014" y="1340768"/>
            <a:ext cx="28505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prstClr val="black"/>
                </a:solidFill>
              </a:rPr>
              <a:t>«Угостим </a:t>
            </a:r>
            <a:r>
              <a:rPr lang="ru-RU" b="1" dirty="0" err="1">
                <a:solidFill>
                  <a:prstClr val="black"/>
                </a:solidFill>
              </a:rPr>
              <a:t>Звуковичка</a:t>
            </a:r>
            <a:r>
              <a:rPr lang="ru-RU" b="1" dirty="0">
                <a:solidFill>
                  <a:prstClr val="black"/>
                </a:solidFill>
              </a:rPr>
              <a:t>» 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539809" y="1305447"/>
            <a:ext cx="39042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prstClr val="black"/>
                </a:solidFill>
              </a:rPr>
              <a:t>«Подари </a:t>
            </a:r>
            <a:r>
              <a:rPr lang="ru-RU" b="1" dirty="0" err="1">
                <a:solidFill>
                  <a:prstClr val="black"/>
                </a:solidFill>
              </a:rPr>
              <a:t>Звуковичку</a:t>
            </a:r>
            <a:r>
              <a:rPr lang="ru-RU" b="1" dirty="0">
                <a:solidFill>
                  <a:prstClr val="black"/>
                </a:solidFill>
              </a:rPr>
              <a:t> картинку»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595245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9228" t="10743"/>
          <a:stretch/>
        </p:blipFill>
        <p:spPr>
          <a:xfrm>
            <a:off x="2684720" y="3443808"/>
            <a:ext cx="2204471" cy="289021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1839" t="29041" r="14340" b="5623"/>
          <a:stretch/>
        </p:blipFill>
        <p:spPr>
          <a:xfrm>
            <a:off x="527678" y="898830"/>
            <a:ext cx="2388138" cy="28182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t="33813"/>
          <a:stretch/>
        </p:blipFill>
        <p:spPr>
          <a:xfrm>
            <a:off x="4944848" y="898830"/>
            <a:ext cx="2774244" cy="24482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6152" t="28368"/>
          <a:stretch/>
        </p:blipFill>
        <p:spPr>
          <a:xfrm>
            <a:off x="5868144" y="3379603"/>
            <a:ext cx="2839945" cy="289021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267744" y="404664"/>
            <a:ext cx="43803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БУКВАМИ</a:t>
            </a:r>
          </a:p>
        </p:txBody>
      </p:sp>
    </p:spTree>
    <p:extLst>
      <p:ext uri="{BB962C8B-B14F-4D97-AF65-F5344CB8AC3E}">
        <p14:creationId xmlns:p14="http://schemas.microsoft.com/office/powerpoint/2010/main" val="37107812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181225"/>
            <a:ext cx="2970000" cy="39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80754" y="476672"/>
            <a:ext cx="43803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БУКВАМИ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056" y="2181225"/>
            <a:ext cx="2970000" cy="3960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15616" y="1556792"/>
            <a:ext cx="75245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Печатаем в тетрадках           Разучиваем стихи и песни о буквах</a:t>
            </a:r>
          </a:p>
        </p:txBody>
      </p:sp>
    </p:spTree>
    <p:extLst>
      <p:ext uri="{BB962C8B-B14F-4D97-AF65-F5344CB8AC3E}">
        <p14:creationId xmlns:p14="http://schemas.microsoft.com/office/powerpoint/2010/main" val="15076843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400</TotalTime>
  <Words>303</Words>
  <Application>Microsoft Office PowerPoint</Application>
  <PresentationFormat>Экран (4:3)</PresentationFormat>
  <Paragraphs>58</Paragraphs>
  <Slides>21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Constantia</vt:lpstr>
      <vt:lpstr>Times New Roman</vt:lpstr>
      <vt:lpstr>Wingdings 2</vt:lpstr>
      <vt:lpstr>Бумажная</vt:lpstr>
      <vt:lpstr>Выступление по теме проекта: «Наши друзья звуки и буквы»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Выступление по теме проекта: «Наши друзья звуки и буквы»</dc:title>
  <dc:creator>tatya</dc:creator>
  <cp:lastModifiedBy>Владислав Никитин</cp:lastModifiedBy>
  <cp:revision>31</cp:revision>
  <dcterms:created xsi:type="dcterms:W3CDTF">2026-05-13T18:25:38Z</dcterms:created>
  <dcterms:modified xsi:type="dcterms:W3CDTF">2026-05-17T15:14:57Z</dcterms:modified>
</cp:coreProperties>
</file>